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60" r:id="rId5"/>
    <p:sldId id="262" r:id="rId6"/>
    <p:sldId id="258" r:id="rId7"/>
    <p:sldId id="264" r:id="rId8"/>
    <p:sldId id="263" r:id="rId9"/>
    <p:sldId id="266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  <a:srgbClr val="15314B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00B050"/>
          </a:fgClr>
          <a:bgClr>
            <a:srgbClr val="00153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serbatoio, interni, parete, sedendo&#10;&#10;Descrizione generata con affidabilità molto elevata">
            <a:extLst>
              <a:ext uri="{FF2B5EF4-FFF2-40B4-BE49-F238E27FC236}">
                <a16:creationId xmlns:a16="http://schemas.microsoft.com/office/drawing/2014/main" id="{D9A269B1-256E-4858-870D-38AB8FD1F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755" y="3128284"/>
            <a:ext cx="3456709" cy="331859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38CE576-094D-4CE8-A268-DA07D3F5B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7742" r="-37742"/>
          <a:stretch/>
        </p:blipFill>
        <p:spPr>
          <a:xfrm>
            <a:off x="3566755" y="451326"/>
            <a:ext cx="3456708" cy="267695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9A7D903-CB3C-458F-A591-F3741A6A8C79}"/>
              </a:ext>
            </a:extLst>
          </p:cNvPr>
          <p:cNvSpPr txBox="1"/>
          <p:nvPr/>
        </p:nvSpPr>
        <p:spPr>
          <a:xfrm>
            <a:off x="1706633" y="1201783"/>
            <a:ext cx="1559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BENI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A5F873F-89F7-4DC9-AA63-3BE463D9B3FD}"/>
              </a:ext>
            </a:extLst>
          </p:cNvPr>
          <p:cNvSpPr txBox="1"/>
          <p:nvPr/>
        </p:nvSpPr>
        <p:spPr>
          <a:xfrm>
            <a:off x="1806390" y="2653028"/>
            <a:ext cx="5517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/>
              <a:t>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3FF38B-E00A-4D1C-8D76-A97DB43949AF}"/>
              </a:ext>
            </a:extLst>
          </p:cNvPr>
          <p:cNvSpPr txBox="1"/>
          <p:nvPr/>
        </p:nvSpPr>
        <p:spPr>
          <a:xfrm>
            <a:off x="496389" y="4197662"/>
            <a:ext cx="2769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BISOGNI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2A0896A-9401-48F4-883F-04924ABD46C4}"/>
              </a:ext>
            </a:extLst>
          </p:cNvPr>
          <p:cNvSpPr txBox="1"/>
          <p:nvPr/>
        </p:nvSpPr>
        <p:spPr>
          <a:xfrm>
            <a:off x="7881605" y="2220686"/>
            <a:ext cx="31181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/>
              <a:t>DELL’IO</a:t>
            </a:r>
          </a:p>
          <a:p>
            <a:endParaRPr lang="it-IT" sz="2400" b="1" dirty="0"/>
          </a:p>
          <a:p>
            <a:r>
              <a:rPr lang="it-IT" sz="4400" b="1" dirty="0"/>
              <a:t>IN</a:t>
            </a:r>
          </a:p>
          <a:p>
            <a:endParaRPr lang="it-IT" sz="2400" b="1" dirty="0"/>
          </a:p>
          <a:p>
            <a:r>
              <a:rPr lang="it-IT" sz="4400" b="1" dirty="0"/>
              <a:t>RELAZIONE</a:t>
            </a:r>
          </a:p>
        </p:txBody>
      </p:sp>
    </p:spTree>
    <p:extLst>
      <p:ext uri="{BB962C8B-B14F-4D97-AF65-F5344CB8AC3E}">
        <p14:creationId xmlns:p14="http://schemas.microsoft.com/office/powerpoint/2010/main" val="2636300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9622DB8-ADC8-4756-AE82-53226F9D0126}"/>
              </a:ext>
            </a:extLst>
          </p:cNvPr>
          <p:cNvSpPr txBox="1"/>
          <p:nvPr/>
        </p:nvSpPr>
        <p:spPr>
          <a:xfrm>
            <a:off x="1346142" y="222069"/>
            <a:ext cx="8954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 Macroeconomia dell’anima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809ED3-CDDE-4F53-8898-1830832773AD}"/>
              </a:ext>
            </a:extLst>
          </p:cNvPr>
          <p:cNvSpPr txBox="1"/>
          <p:nvPr/>
        </p:nvSpPr>
        <p:spPr>
          <a:xfrm>
            <a:off x="0" y="1053066"/>
            <a:ext cx="12192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distingue i «Bisogni» dai «Capricci»</a:t>
            </a:r>
          </a:p>
          <a:p>
            <a:endParaRPr lang="it-IT" sz="40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4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Vuole garantire a TUTTI </a:t>
            </a:r>
          </a:p>
          <a:p>
            <a:r>
              <a:rPr lang="it-IT" sz="4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soddisfazione dei</a:t>
            </a:r>
            <a:r>
              <a:rPr lang="it-IT" sz="3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«BISOGNI» (materiali)</a:t>
            </a:r>
          </a:p>
          <a:p>
            <a:endParaRPr lang="it-IT" sz="36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3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potersi dedicare, </a:t>
            </a:r>
            <a:r>
              <a:rPr lang="it-IT" sz="3600" b="1" u="sng" dirty="0">
                <a:solidFill>
                  <a:srgbClr val="FFFF00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chi vuole,</a:t>
            </a:r>
            <a:r>
              <a:rPr lang="it-IT" sz="3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alla soddisfazione dei «DESIDERI» (spirituali)</a:t>
            </a:r>
          </a:p>
          <a:p>
            <a:endParaRPr lang="it-IT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4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84D5BE5-2876-4A70-AA1C-67B4099DD972}"/>
              </a:ext>
            </a:extLst>
          </p:cNvPr>
          <p:cNvSpPr/>
          <p:nvPr/>
        </p:nvSpPr>
        <p:spPr>
          <a:xfrm>
            <a:off x="478971" y="528611"/>
            <a:ext cx="112340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«</a:t>
            </a:r>
            <a:r>
              <a:rPr lang="it-IT" sz="4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piena realizzazione»</a:t>
            </a:r>
            <a:r>
              <a:rPr lang="it-IT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 persona umana… </a:t>
            </a:r>
          </a:p>
          <a:p>
            <a:endParaRPr lang="it-IT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il vero </a:t>
            </a:r>
            <a:r>
              <a:rPr lang="it-IT" sz="4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«progresso materiale e spirituale»</a:t>
            </a:r>
            <a:r>
              <a:rPr lang="it-IT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dell’umanità</a:t>
            </a:r>
          </a:p>
          <a:p>
            <a:endParaRPr lang="it-IT" sz="4000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chiede la Costituzione…</a:t>
            </a:r>
          </a:p>
          <a:p>
            <a:endParaRPr lang="it-IT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E4249DA-1143-447C-AC8A-F4EF62EABA5D}"/>
              </a:ext>
            </a:extLst>
          </p:cNvPr>
          <p:cNvSpPr/>
          <p:nvPr/>
        </p:nvSpPr>
        <p:spPr>
          <a:xfrm>
            <a:off x="5711137" y="5453036"/>
            <a:ext cx="38635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… altro che PIL!</a:t>
            </a:r>
          </a:p>
        </p:txBody>
      </p:sp>
    </p:spTree>
    <p:extLst>
      <p:ext uri="{BB962C8B-B14F-4D97-AF65-F5344CB8AC3E}">
        <p14:creationId xmlns:p14="http://schemas.microsoft.com/office/powerpoint/2010/main" val="200735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7B7FD2CE-EEDD-4E99-B1F4-393D14156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0628" y="593707"/>
            <a:ext cx="7432766" cy="617970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FE79F4-67B1-480D-8CB2-180CD31F9ED2}"/>
              </a:ext>
            </a:extLst>
          </p:cNvPr>
          <p:cNvSpPr txBox="1"/>
          <p:nvPr/>
        </p:nvSpPr>
        <p:spPr>
          <a:xfrm>
            <a:off x="4287881" y="1483103"/>
            <a:ext cx="493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AUTOREALIZZAZIONE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D1D47B2-5C9E-4085-B314-C2031ACF9553}"/>
              </a:ext>
            </a:extLst>
          </p:cNvPr>
          <p:cNvSpPr txBox="1"/>
          <p:nvPr/>
        </p:nvSpPr>
        <p:spPr>
          <a:xfrm>
            <a:off x="5140234" y="2844225"/>
            <a:ext cx="3944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AUTOSTIMA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E71BD48-9551-416A-86D2-FBE5E3AB0675}"/>
              </a:ext>
            </a:extLst>
          </p:cNvPr>
          <p:cNvSpPr txBox="1"/>
          <p:nvPr/>
        </p:nvSpPr>
        <p:spPr>
          <a:xfrm>
            <a:off x="5730237" y="3696457"/>
            <a:ext cx="365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APPARTENENZA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2CBCE5-72FD-4F67-B9DA-FB5EF55F5B83}"/>
              </a:ext>
            </a:extLst>
          </p:cNvPr>
          <p:cNvSpPr txBox="1"/>
          <p:nvPr/>
        </p:nvSpPr>
        <p:spPr>
          <a:xfrm>
            <a:off x="6518366" y="4459907"/>
            <a:ext cx="3792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SICUREZZA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93E6FE0-021D-45F1-B155-9197BD8A7580}"/>
              </a:ext>
            </a:extLst>
          </p:cNvPr>
          <p:cNvSpPr txBox="1"/>
          <p:nvPr/>
        </p:nvSpPr>
        <p:spPr>
          <a:xfrm>
            <a:off x="7302138" y="5203294"/>
            <a:ext cx="284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FISIOLOGIA</a:t>
            </a:r>
          </a:p>
        </p:txBody>
      </p:sp>
      <p:sp>
        <p:nvSpPr>
          <p:cNvPr id="11" name="Nuvola 10">
            <a:extLst>
              <a:ext uri="{FF2B5EF4-FFF2-40B4-BE49-F238E27FC236}">
                <a16:creationId xmlns:a16="http://schemas.microsoft.com/office/drawing/2014/main" id="{E2C994A5-FC85-4234-B82C-9B119483301B}"/>
              </a:ext>
            </a:extLst>
          </p:cNvPr>
          <p:cNvSpPr/>
          <p:nvPr/>
        </p:nvSpPr>
        <p:spPr>
          <a:xfrm>
            <a:off x="8704216" y="1049866"/>
            <a:ext cx="3213465" cy="29389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FFFF00"/>
                </a:solidFill>
              </a:rPr>
              <a:t>SIAMO NELL’EGO ?</a:t>
            </a:r>
          </a:p>
        </p:txBody>
      </p:sp>
    </p:spTree>
    <p:extLst>
      <p:ext uri="{BB962C8B-B14F-4D97-AF65-F5344CB8AC3E}">
        <p14:creationId xmlns:p14="http://schemas.microsoft.com/office/powerpoint/2010/main" val="341918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8F1239A-22D8-4C57-B0F8-E2AA713C2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396239"/>
            <a:ext cx="11599817" cy="1992579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it-IT" sz="4800" b="1" u="sng" dirty="0">
                <a:solidFill>
                  <a:srgbClr val="FF0000"/>
                </a:solidFill>
              </a:rPr>
              <a:t>Bisogni</a:t>
            </a:r>
            <a:r>
              <a:rPr lang="it-IT" sz="4400" b="1" dirty="0"/>
              <a:t>        **     </a:t>
            </a:r>
            <a:r>
              <a:rPr lang="it-IT" sz="4800" b="1" u="sng" dirty="0">
                <a:solidFill>
                  <a:srgbClr val="FF0000"/>
                </a:solidFill>
              </a:rPr>
              <a:t>desideri</a:t>
            </a:r>
            <a:r>
              <a:rPr lang="it-IT" sz="4400" b="1" dirty="0"/>
              <a:t>    **    </a:t>
            </a:r>
            <a:r>
              <a:rPr lang="it-IT" sz="4800" b="1" u="sng" dirty="0">
                <a:solidFill>
                  <a:srgbClr val="FF0000"/>
                </a:solidFill>
              </a:rPr>
              <a:t>capricci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chemeClr val="tx1"/>
                </a:solidFill>
              </a:rPr>
              <a:t>( materiali )           </a:t>
            </a:r>
            <a:r>
              <a:rPr lang="it-IT" sz="4000" b="1" dirty="0">
                <a:solidFill>
                  <a:schemeClr val="tx1"/>
                </a:solidFill>
              </a:rPr>
              <a:t>*</a:t>
            </a:r>
            <a:r>
              <a:rPr lang="it-IT" b="1" dirty="0">
                <a:solidFill>
                  <a:schemeClr val="tx1"/>
                </a:solidFill>
              </a:rPr>
              <a:t>      ( immateriali )    </a:t>
            </a:r>
            <a:r>
              <a:rPr lang="it-IT" sz="4000" b="1" dirty="0">
                <a:solidFill>
                  <a:schemeClr val="tx1"/>
                </a:solidFill>
              </a:rPr>
              <a:t>*</a:t>
            </a:r>
            <a:r>
              <a:rPr lang="it-IT" b="1" dirty="0">
                <a:solidFill>
                  <a:schemeClr val="tx1"/>
                </a:solidFill>
              </a:rPr>
              <a:t>          ( ENTRAMBI )  </a:t>
            </a:r>
            <a:br>
              <a:rPr lang="it-IT" b="1" dirty="0">
                <a:solidFill>
                  <a:schemeClr val="tx1"/>
                </a:solidFill>
              </a:rPr>
            </a:br>
            <a:r>
              <a:rPr lang="it-IT" sz="2200" b="1" dirty="0">
                <a:solidFill>
                  <a:schemeClr val="tx1"/>
                </a:solidFill>
              </a:rPr>
              <a:t>SOPRAVVIVENZA DEL CORPO               </a:t>
            </a:r>
            <a:r>
              <a:rPr lang="it-IT" b="1" dirty="0">
                <a:solidFill>
                  <a:schemeClr val="tx1"/>
                </a:solidFill>
              </a:rPr>
              <a:t>DELL’ANIMA               CORPO E MENTE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552F9ECA-2FB0-4A06-BE9A-2ACF98E74A32}"/>
              </a:ext>
            </a:extLst>
          </p:cNvPr>
          <p:cNvSpPr/>
          <p:nvPr/>
        </p:nvSpPr>
        <p:spPr>
          <a:xfrm>
            <a:off x="390981" y="3030090"/>
            <a:ext cx="2658449" cy="3270563"/>
          </a:xfrm>
          <a:prstGeom prst="roundRect">
            <a:avLst/>
          </a:prstGeom>
          <a:gradFill>
            <a:gsLst>
              <a:gs pos="0">
                <a:srgbClr val="00153E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/>
              <a:t>Necessari</a:t>
            </a:r>
          </a:p>
          <a:p>
            <a:pPr algn="ctr"/>
            <a:br>
              <a:rPr lang="it-IT" sz="2800" dirty="0"/>
            </a:br>
            <a:r>
              <a:rPr lang="it-IT" sz="3600" b="1" dirty="0">
                <a:solidFill>
                  <a:schemeClr val="bg1"/>
                </a:solidFill>
              </a:rPr>
              <a:t>Saziabili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7B087302-AB09-4A55-9D80-66D569971FA3}"/>
              </a:ext>
            </a:extLst>
          </p:cNvPr>
          <p:cNvSpPr/>
          <p:nvPr/>
        </p:nvSpPr>
        <p:spPr>
          <a:xfrm>
            <a:off x="8882217" y="3030090"/>
            <a:ext cx="2658449" cy="3270563"/>
          </a:xfrm>
          <a:prstGeom prst="roundRect">
            <a:avLst/>
          </a:prstGeom>
          <a:gradFill>
            <a:gsLst>
              <a:gs pos="0">
                <a:srgbClr val="00153E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/>
              <a:t>Non Necessari</a:t>
            </a:r>
          </a:p>
          <a:p>
            <a:pPr algn="ctr"/>
            <a:br>
              <a:rPr lang="it-IT" sz="2800" dirty="0"/>
            </a:br>
            <a:r>
              <a:rPr lang="it-IT" sz="3600" b="1" dirty="0">
                <a:solidFill>
                  <a:schemeClr val="bg1"/>
                </a:solidFill>
              </a:rPr>
              <a:t>Insaziabili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4F5D670-7F71-4C3C-9BFB-F16CE35CE3CE}"/>
              </a:ext>
            </a:extLst>
          </p:cNvPr>
          <p:cNvSpPr/>
          <p:nvPr/>
        </p:nvSpPr>
        <p:spPr>
          <a:xfrm>
            <a:off x="4024880" y="3307080"/>
            <a:ext cx="3881887" cy="2716581"/>
          </a:xfrm>
          <a:prstGeom prst="roundRect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rgbClr val="002060"/>
                </a:solidFill>
                <a:latin typeface="Algerian" panose="04020705040A02060702" pitchFamily="82" charset="0"/>
                <a:cs typeface="Aharoni" panose="020B0604020202020204" pitchFamily="2" charset="-79"/>
              </a:rPr>
              <a:t>Fanno bene</a:t>
            </a:r>
          </a:p>
          <a:p>
            <a:pPr algn="ctr"/>
            <a:r>
              <a:rPr lang="it-IT" sz="3600" dirty="0">
                <a:solidFill>
                  <a:srgbClr val="002060"/>
                </a:solidFill>
                <a:latin typeface="Algerian" panose="04020705040A02060702" pitchFamily="82" charset="0"/>
                <a:cs typeface="Aharoni" panose="020B0604020202020204" pitchFamily="2" charset="-79"/>
              </a:rPr>
              <a:t>ALL’ANIMA</a:t>
            </a:r>
          </a:p>
          <a:p>
            <a:pPr algn="ctr"/>
            <a:r>
              <a:rPr lang="it-IT" sz="2800" dirty="0">
                <a:solidFill>
                  <a:srgbClr val="002060"/>
                </a:solidFill>
                <a:latin typeface="Algerian" panose="04020705040A02060702" pitchFamily="82" charset="0"/>
                <a:cs typeface="Aharoni" panose="020B0604020202020204" pitchFamily="2" charset="-79"/>
              </a:rPr>
              <a:t>Saziabili </a:t>
            </a:r>
            <a:r>
              <a:rPr lang="it-IT" sz="9600" dirty="0">
                <a:solidFill>
                  <a:srgbClr val="002060"/>
                </a:solidFill>
                <a:latin typeface="Algerian" panose="04020705040A02060702" pitchFamily="82" charset="0"/>
                <a:cs typeface="Aharoni" panose="020B0604020202020204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15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8A43249-F75E-4F27-B20F-AA93E1BA4FEB}"/>
              </a:ext>
            </a:extLst>
          </p:cNvPr>
          <p:cNvSpPr txBox="1"/>
          <p:nvPr/>
        </p:nvSpPr>
        <p:spPr>
          <a:xfrm>
            <a:off x="5730238" y="476064"/>
            <a:ext cx="6365965" cy="584775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sz="4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DESIDERI</a:t>
            </a:r>
            <a:r>
              <a:rPr lang="it-IT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SAZIABILI</a:t>
            </a:r>
            <a:r>
              <a:rPr lang="it-IT" sz="4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it-IT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SODDISFAZIONE DELL’ANIMA</a:t>
            </a:r>
          </a:p>
          <a:p>
            <a:endParaRPr lang="it-IT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RELAZIONI ARMONICHE</a:t>
            </a:r>
          </a:p>
          <a:p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BELLEZZA, EROS, GIOIA</a:t>
            </a:r>
          </a:p>
          <a:p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LIBERTA’</a:t>
            </a:r>
          </a:p>
          <a:p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GIUSTIZIA, PACE</a:t>
            </a:r>
          </a:p>
          <a:p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CONOSCENZA</a:t>
            </a:r>
          </a:p>
          <a:p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VITA ETERNA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B4D901-AE2F-400E-9606-8A02118ED1A8}"/>
              </a:ext>
            </a:extLst>
          </p:cNvPr>
          <p:cNvSpPr txBox="1"/>
          <p:nvPr/>
        </p:nvSpPr>
        <p:spPr>
          <a:xfrm>
            <a:off x="95797" y="469776"/>
            <a:ext cx="5551713" cy="584775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sz="4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BISOGNI </a:t>
            </a:r>
            <a:r>
              <a:rPr lang="it-IT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SAZIABILI</a:t>
            </a:r>
            <a:endParaRPr lang="it-IT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SOPRAVVIVENZA DEL CORPO</a:t>
            </a:r>
          </a:p>
          <a:p>
            <a:endParaRPr lang="it-IT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FAME</a:t>
            </a:r>
          </a:p>
          <a:p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SETE</a:t>
            </a:r>
          </a:p>
          <a:p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SALUTE</a:t>
            </a:r>
          </a:p>
          <a:p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CALORE / ENERGIA</a:t>
            </a:r>
          </a:p>
          <a:p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CURE AMOROSE</a:t>
            </a:r>
          </a:p>
          <a:p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SICUREZZA</a:t>
            </a:r>
          </a:p>
        </p:txBody>
      </p:sp>
    </p:spTree>
    <p:extLst>
      <p:ext uri="{BB962C8B-B14F-4D97-AF65-F5344CB8AC3E}">
        <p14:creationId xmlns:p14="http://schemas.microsoft.com/office/powerpoint/2010/main" val="41750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2C766F-93DA-48FE-A2E6-6E4821420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191589"/>
            <a:ext cx="11965577" cy="1336765"/>
          </a:xfrm>
          <a:ln w="28575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it-IT" sz="4800" b="1" dirty="0">
                <a:solidFill>
                  <a:srgbClr val="FF0000"/>
                </a:solidFill>
              </a:rPr>
              <a:t>CAPRICCI  : </a:t>
            </a:r>
            <a:r>
              <a:rPr lang="it-IT" sz="3600" b="1" dirty="0">
                <a:solidFill>
                  <a:srgbClr val="FF0000"/>
                </a:solidFill>
              </a:rPr>
              <a:t>Non necessari – insaziabili</a:t>
            </a:r>
            <a:br>
              <a:rPr lang="it-IT" sz="3600" b="1" dirty="0">
                <a:solidFill>
                  <a:srgbClr val="FF0000"/>
                </a:solidFill>
              </a:rPr>
            </a:br>
            <a:r>
              <a:rPr lang="it-IT" sz="3600" b="1" dirty="0">
                <a:solidFill>
                  <a:srgbClr val="FFFF00"/>
                </a:solidFill>
              </a:rPr>
              <a:t>Tentativo di saziare un desiderio non riconosciuto</a:t>
            </a: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3094F9-D5EE-401E-A504-628E90090311}"/>
              </a:ext>
            </a:extLst>
          </p:cNvPr>
          <p:cNvSpPr txBox="1"/>
          <p:nvPr/>
        </p:nvSpPr>
        <p:spPr>
          <a:xfrm>
            <a:off x="1071154" y="2201092"/>
            <a:ext cx="98102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RICCHEZZA MATERIALE</a:t>
            </a:r>
          </a:p>
          <a:p>
            <a:endParaRPr lang="it-IT" sz="3600" b="1" dirty="0"/>
          </a:p>
          <a:p>
            <a:r>
              <a:rPr lang="it-IT" sz="3600" b="1" dirty="0"/>
              <a:t>FAMA, SUCCESSO</a:t>
            </a:r>
          </a:p>
          <a:p>
            <a:endParaRPr lang="it-IT" sz="3600" b="1" dirty="0"/>
          </a:p>
          <a:p>
            <a:r>
              <a:rPr lang="it-IT" sz="3600" b="1" dirty="0"/>
              <a:t>POTERE</a:t>
            </a:r>
          </a:p>
          <a:p>
            <a:endParaRPr lang="it-IT" sz="3600" b="1" dirty="0"/>
          </a:p>
          <a:p>
            <a:r>
              <a:rPr lang="it-IT" sz="3600" b="1" dirty="0"/>
              <a:t>SESSO</a:t>
            </a:r>
          </a:p>
          <a:p>
            <a:endParaRPr lang="it-IT" dirty="0"/>
          </a:p>
        </p:txBody>
      </p:sp>
      <p:pic>
        <p:nvPicPr>
          <p:cNvPr id="5" name="Immagine 4" descr="Immagine che contiene utensile da cucina, filtro&#10;&#10;Descrizione generata con affidabilità molto elevata">
            <a:extLst>
              <a:ext uri="{FF2B5EF4-FFF2-40B4-BE49-F238E27FC236}">
                <a16:creationId xmlns:a16="http://schemas.microsoft.com/office/drawing/2014/main" id="{388FBF3B-3854-48D6-A0D5-5A19C91DB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741" y="4554747"/>
            <a:ext cx="2629619" cy="164764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7ECCC57-D300-438B-AEC5-5BA5A37238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7742" r="-37742"/>
          <a:stretch/>
        </p:blipFill>
        <p:spPr>
          <a:xfrm>
            <a:off x="8251740" y="1877789"/>
            <a:ext cx="2629619" cy="2676958"/>
          </a:xfrm>
          <a:prstGeom prst="rect">
            <a:avLst/>
          </a:prstGeom>
          <a:solidFill>
            <a:srgbClr val="FF99CC"/>
          </a:solidFill>
        </p:spPr>
      </p:pic>
    </p:spTree>
    <p:extLst>
      <p:ext uri="{BB962C8B-B14F-4D97-AF65-F5344CB8AC3E}">
        <p14:creationId xmlns:p14="http://schemas.microsoft.com/office/powerpoint/2010/main" val="747457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981E44-2E5B-4DF4-95FE-DA84D04482C8}"/>
              </a:ext>
            </a:extLst>
          </p:cNvPr>
          <p:cNvSpPr txBox="1"/>
          <p:nvPr/>
        </p:nvSpPr>
        <p:spPr>
          <a:xfrm>
            <a:off x="143691" y="212735"/>
            <a:ext cx="115345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</a:t>
            </a:r>
            <a:r>
              <a:rPr lang="it-IT" sz="4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RISORSE </a:t>
            </a:r>
          </a:p>
          <a:p>
            <a:r>
              <a:rPr lang="it-IT" sz="4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necessari a soddisfare </a:t>
            </a:r>
            <a:r>
              <a:rPr lang="it-IT" sz="4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BISOGNI</a:t>
            </a:r>
          </a:p>
          <a:p>
            <a:endParaRPr lang="it-IT" sz="4400" b="1" dirty="0"/>
          </a:p>
          <a:p>
            <a:r>
              <a:rPr lang="it-IT" sz="4000" b="1" dirty="0"/>
              <a:t>ELEMENTI </a:t>
            </a:r>
            <a:r>
              <a:rPr lang="it-IT" sz="4000" b="1" u="sng" dirty="0">
                <a:solidFill>
                  <a:srgbClr val="FFFF00"/>
                </a:solidFill>
              </a:rPr>
              <a:t>NATURALI</a:t>
            </a:r>
            <a:r>
              <a:rPr lang="it-IT" sz="4000" b="1" dirty="0"/>
              <a:t> (Doni della Natura)</a:t>
            </a:r>
          </a:p>
          <a:p>
            <a:r>
              <a:rPr lang="it-IT" sz="4000" b="1" dirty="0"/>
              <a:t> </a:t>
            </a:r>
          </a:p>
          <a:p>
            <a:r>
              <a:rPr lang="it-IT" sz="4000" b="1" dirty="0"/>
              <a:t>	Aria, Acqua, Terra (cibo), Fuoco (energia)</a:t>
            </a:r>
          </a:p>
          <a:p>
            <a:endParaRPr lang="it-IT" sz="4000" b="1" dirty="0"/>
          </a:p>
        </p:txBody>
      </p:sp>
      <p:pic>
        <p:nvPicPr>
          <p:cNvPr id="1026" name="Picture 2" descr="Risultati immagini per aria">
            <a:extLst>
              <a:ext uri="{FF2B5EF4-FFF2-40B4-BE49-F238E27FC236}">
                <a16:creationId xmlns:a16="http://schemas.microsoft.com/office/drawing/2014/main" id="{C3DE2A5D-505F-4F2F-8E20-6AA35D182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5" y="442545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acqua">
            <a:extLst>
              <a:ext uri="{FF2B5EF4-FFF2-40B4-BE49-F238E27FC236}">
                <a16:creationId xmlns:a16="http://schemas.microsoft.com/office/drawing/2014/main" id="{83878AFB-E310-4C83-806D-8F74F0A42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30" y="442545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isultati immagini per terra">
            <a:extLst>
              <a:ext uri="{FF2B5EF4-FFF2-40B4-BE49-F238E27FC236}">
                <a16:creationId xmlns:a16="http://schemas.microsoft.com/office/drawing/2014/main" id="{16B219BA-469D-4871-969E-252E9CBA5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95" y="442545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isultati immagini per fuoco">
            <a:extLst>
              <a:ext uri="{FF2B5EF4-FFF2-40B4-BE49-F238E27FC236}">
                <a16:creationId xmlns:a16="http://schemas.microsoft.com/office/drawing/2014/main" id="{568A2987-CC8C-479E-8CAF-9AD242836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917" y="4425451"/>
            <a:ext cx="262302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31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D1BF0A97-7E3C-4C56-AC51-DC3B6AA92A1A}"/>
              </a:ext>
            </a:extLst>
          </p:cNvPr>
          <p:cNvSpPr/>
          <p:nvPr/>
        </p:nvSpPr>
        <p:spPr>
          <a:xfrm>
            <a:off x="526869" y="2954272"/>
            <a:ext cx="6056812" cy="317009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ELEMENTI </a:t>
            </a:r>
            <a:r>
              <a:rPr lang="it-IT" sz="4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</a:t>
            </a: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  (prodotto della cultura)</a:t>
            </a:r>
          </a:p>
          <a:p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		Comunità, Famiglia</a:t>
            </a:r>
          </a:p>
          <a:p>
            <a:endParaRPr lang="it-I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7F5A64E-EE7E-490E-9307-A53B78E1F718}"/>
              </a:ext>
            </a:extLst>
          </p:cNvPr>
          <p:cNvSpPr/>
          <p:nvPr/>
        </p:nvSpPr>
        <p:spPr>
          <a:xfrm>
            <a:off x="213358" y="401824"/>
            <a:ext cx="10837819" cy="175432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it-IT" sz="6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</a:t>
            </a:r>
            <a:r>
              <a:rPr lang="it-IT" sz="4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RISORSE </a:t>
            </a:r>
          </a:p>
          <a:p>
            <a:r>
              <a:rPr lang="it-IT" sz="4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necessari a soddisfare </a:t>
            </a:r>
            <a:r>
              <a:rPr lang="it-IT" sz="4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BISOGNI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474DA7-8703-42B0-82B1-3FFC8D829E16}"/>
              </a:ext>
            </a:extLst>
          </p:cNvPr>
          <p:cNvSpPr txBox="1"/>
          <p:nvPr/>
        </p:nvSpPr>
        <p:spPr>
          <a:xfrm>
            <a:off x="7289074" y="4062268"/>
            <a:ext cx="4129657" cy="206210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SALUTE</a:t>
            </a:r>
          </a:p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CALORE / ENERGIA</a:t>
            </a:r>
          </a:p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CURE AMOROSE</a:t>
            </a:r>
          </a:p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SICUREZZA</a:t>
            </a:r>
          </a:p>
        </p:txBody>
      </p:sp>
    </p:spTree>
    <p:extLst>
      <p:ext uri="{BB962C8B-B14F-4D97-AF65-F5344CB8AC3E}">
        <p14:creationId xmlns:p14="http://schemas.microsoft.com/office/powerpoint/2010/main" val="388874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98CDD3DE-EEA1-4C0B-AF1B-636AFC34F5B2}"/>
              </a:ext>
            </a:extLst>
          </p:cNvPr>
          <p:cNvSpPr/>
          <p:nvPr/>
        </p:nvSpPr>
        <p:spPr>
          <a:xfrm>
            <a:off x="784289" y="232005"/>
            <a:ext cx="10623421" cy="175432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it-IT" sz="6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 </a:t>
            </a:r>
            <a:r>
              <a:rPr lang="it-IT" sz="4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RISORSE </a:t>
            </a:r>
          </a:p>
          <a:p>
            <a:r>
              <a:rPr lang="it-IT" sz="4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necessari a soddisfare </a:t>
            </a:r>
            <a:r>
              <a:rPr lang="it-IT" sz="4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DESIDERI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3D6D93-DBFD-4983-8357-42C9CBCD20F2}"/>
              </a:ext>
            </a:extLst>
          </p:cNvPr>
          <p:cNvSpPr txBox="1"/>
          <p:nvPr/>
        </p:nvSpPr>
        <p:spPr>
          <a:xfrm>
            <a:off x="318455" y="2034161"/>
            <a:ext cx="5777544" cy="440120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sz="4000" b="1" dirty="0"/>
              <a:t>ELEMENTI </a:t>
            </a:r>
            <a:r>
              <a:rPr lang="it-IT" sz="4000" b="1" u="sng" dirty="0">
                <a:solidFill>
                  <a:srgbClr val="FFFF00"/>
                </a:solidFill>
              </a:rPr>
              <a:t>SPIRITUALI</a:t>
            </a:r>
            <a:r>
              <a:rPr lang="it-IT" sz="4000" b="1" dirty="0"/>
              <a:t> </a:t>
            </a:r>
          </a:p>
          <a:p>
            <a:r>
              <a:rPr lang="it-IT" sz="4000" b="1" dirty="0"/>
              <a:t>(prodotto della cultura</a:t>
            </a:r>
          </a:p>
          <a:p>
            <a:r>
              <a:rPr lang="it-IT" sz="4000" b="1" dirty="0"/>
              <a:t>e…)</a:t>
            </a:r>
          </a:p>
          <a:p>
            <a:r>
              <a:rPr lang="it-IT" sz="4000" b="1" dirty="0"/>
              <a:t>		</a:t>
            </a:r>
          </a:p>
          <a:p>
            <a:r>
              <a:rPr lang="it-IT" sz="4000" b="1" dirty="0"/>
              <a:t>     Amore </a:t>
            </a:r>
          </a:p>
          <a:p>
            <a:r>
              <a:rPr lang="it-IT" sz="4000" b="1" dirty="0"/>
              <a:t>  Risonanza</a:t>
            </a:r>
          </a:p>
          <a:p>
            <a:r>
              <a:rPr lang="it-IT" sz="4000" b="1" dirty="0"/>
              <a:t>Connessione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38CB37B-8D71-4453-8EEE-7FE5E3D2EEE5}"/>
              </a:ext>
            </a:extLst>
          </p:cNvPr>
          <p:cNvSpPr txBox="1"/>
          <p:nvPr/>
        </p:nvSpPr>
        <p:spPr>
          <a:xfrm>
            <a:off x="6583679" y="3110041"/>
            <a:ext cx="5225143" cy="23083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RELAZIONI ARMONICHE</a:t>
            </a:r>
          </a:p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BELLEZZA, EROS, GIOIA</a:t>
            </a:r>
          </a:p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GIUSTIZIA, PACE</a:t>
            </a:r>
          </a:p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LIBERTA’</a:t>
            </a:r>
          </a:p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CONOSCENZA</a:t>
            </a:r>
          </a:p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VITA ETERNA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9079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7A2282F-2BC8-496D-B156-4072A9DADD52}"/>
              </a:ext>
            </a:extLst>
          </p:cNvPr>
          <p:cNvSpPr txBox="1"/>
          <p:nvPr/>
        </p:nvSpPr>
        <p:spPr>
          <a:xfrm>
            <a:off x="613954" y="522514"/>
            <a:ext cx="113385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FF0000"/>
                </a:solidFill>
                <a:highlight>
                  <a:srgbClr val="FFFF00"/>
                </a:highlight>
              </a:rPr>
              <a:t>I «CAPRICCI» DI POCHI</a:t>
            </a:r>
          </a:p>
          <a:p>
            <a:r>
              <a:rPr lang="it-IT" sz="4800" b="1" dirty="0">
                <a:solidFill>
                  <a:srgbClr val="FF0000"/>
                </a:solidFill>
              </a:rPr>
              <a:t>(Insaziabili e non necessari)</a:t>
            </a:r>
          </a:p>
          <a:p>
            <a:endParaRPr lang="it-IT" sz="2000" dirty="0"/>
          </a:p>
          <a:p>
            <a:r>
              <a:rPr lang="it-IT" sz="4800" b="1" dirty="0"/>
              <a:t>IMPEDISCONO A TUTTI IL LIBERO ACCESSO ALLE RISORSE NATURALI</a:t>
            </a:r>
          </a:p>
          <a:p>
            <a:endParaRPr lang="it-IT" sz="2000" b="1" dirty="0"/>
          </a:p>
          <a:p>
            <a:r>
              <a:rPr lang="it-IT" sz="4800" b="1" dirty="0"/>
              <a:t>E OSTACOLANO FORTEMENTE </a:t>
            </a:r>
          </a:p>
          <a:p>
            <a:endParaRPr lang="it-IT" sz="2000" b="1" dirty="0"/>
          </a:p>
          <a:p>
            <a:r>
              <a:rPr lang="it-IT" sz="4800" b="1" dirty="0"/>
              <a:t>GLI ELEMENTI SOCIALI E SPIRITUALI</a:t>
            </a:r>
          </a:p>
        </p:txBody>
      </p:sp>
    </p:spTree>
    <p:extLst>
      <p:ext uri="{BB962C8B-B14F-4D97-AF65-F5344CB8AC3E}">
        <p14:creationId xmlns:p14="http://schemas.microsoft.com/office/powerpoint/2010/main" val="2943855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t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TM03457485[[fn=Rete]]</Template>
  <TotalTime>604</TotalTime>
  <Words>244</Words>
  <Application>Microsoft Office PowerPoint</Application>
  <PresentationFormat>Widescreen</PresentationFormat>
  <Paragraphs>102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Aharoni</vt:lpstr>
      <vt:lpstr>Algerian</vt:lpstr>
      <vt:lpstr>Arial</vt:lpstr>
      <vt:lpstr>Century Gothic</vt:lpstr>
      <vt:lpstr>Rete</vt:lpstr>
      <vt:lpstr>Presentazione standard di PowerPoint</vt:lpstr>
      <vt:lpstr>Presentazione standard di PowerPoint</vt:lpstr>
      <vt:lpstr>Bisogni        **     desideri    **    capricci ( materiali )           *      ( immateriali )    *          ( ENTRAMBI )   SOPRAVVIVENZA DEL CORPO               DELL’ANIMA               CORPO E MENTE</vt:lpstr>
      <vt:lpstr>Presentazione standard di PowerPoint</vt:lpstr>
      <vt:lpstr>CAPRICCI  : Non necessari – insaziabili Tentativo di saziare un desiderio non riconosciuto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BENI E BISOGNI  DELL’IO  IN RELAZIONE</dc:title>
  <dc:creator>Guido Grossi</dc:creator>
  <cp:lastModifiedBy>Guido Grossi</cp:lastModifiedBy>
  <cp:revision>40</cp:revision>
  <dcterms:created xsi:type="dcterms:W3CDTF">2019-05-21T16:48:13Z</dcterms:created>
  <dcterms:modified xsi:type="dcterms:W3CDTF">2019-06-10T12:27:52Z</dcterms:modified>
</cp:coreProperties>
</file>